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71" r:id="rId6"/>
    <p:sldId id="266" r:id="rId7"/>
    <p:sldId id="260" r:id="rId8"/>
    <p:sldId id="263" r:id="rId9"/>
    <p:sldId id="268" r:id="rId10"/>
    <p:sldId id="265" r:id="rId11"/>
    <p:sldId id="269" r:id="rId12"/>
    <p:sldId id="270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61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E0B4"/>
    <a:srgbClr val="FA9C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90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0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B68C10-EB98-46C0-B213-1B43724BE6A5}" type="doc">
      <dgm:prSet loTypeId="urn:microsoft.com/office/officeart/2008/layout/RadialCluster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9D2E3FB8-003B-48EA-82BD-44683BDF5AD9}">
      <dgm:prSet phldrT="[텍스트]"/>
      <dgm:spPr/>
      <dgm:t>
        <a:bodyPr/>
        <a:lstStyle/>
        <a:p>
          <a:pPr latinLnBrk="1"/>
          <a:r>
            <a:rPr lang="ko-KR" altLang="en-US" dirty="0" smtClean="0"/>
            <a:t>역할</a:t>
          </a:r>
          <a:endParaRPr lang="ko-KR" altLang="en-US" dirty="0"/>
        </a:p>
      </dgm:t>
    </dgm:pt>
    <dgm:pt modelId="{5B34CEE9-CDBA-4579-96D8-69794A6E8DB7}" type="parTrans" cxnId="{88F11E3C-386F-46F3-AFF6-80308D883D01}">
      <dgm:prSet/>
      <dgm:spPr/>
      <dgm:t>
        <a:bodyPr/>
        <a:lstStyle/>
        <a:p>
          <a:pPr latinLnBrk="1"/>
          <a:endParaRPr lang="ko-KR" altLang="en-US"/>
        </a:p>
      </dgm:t>
    </dgm:pt>
    <dgm:pt modelId="{5C5E7474-00B3-4ADF-9134-8718D4F82F97}" type="sibTrans" cxnId="{88F11E3C-386F-46F3-AFF6-80308D883D01}">
      <dgm:prSet/>
      <dgm:spPr/>
      <dgm:t>
        <a:bodyPr/>
        <a:lstStyle/>
        <a:p>
          <a:pPr latinLnBrk="1"/>
          <a:endParaRPr lang="ko-KR" altLang="en-US"/>
        </a:p>
      </dgm:t>
    </dgm:pt>
    <dgm:pt modelId="{4BB4287A-F98E-4E90-B248-B0018240F034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김수이</a:t>
          </a:r>
          <a:endParaRPr lang="ko-KR" altLang="en-US" dirty="0"/>
        </a:p>
      </dgm:t>
    </dgm:pt>
    <dgm:pt modelId="{8F1EFF44-B0CF-4EB7-8BF4-F3B70EAE3DAB}" type="parTrans" cxnId="{036DA54F-FC99-4E27-B809-8DB316186C4F}">
      <dgm:prSet/>
      <dgm:spPr/>
      <dgm:t>
        <a:bodyPr/>
        <a:lstStyle/>
        <a:p>
          <a:pPr latinLnBrk="1"/>
          <a:endParaRPr lang="ko-KR" altLang="en-US"/>
        </a:p>
      </dgm:t>
    </dgm:pt>
    <dgm:pt modelId="{E02B7D68-B6FC-4762-A0F1-57B5913FC90B}" type="sibTrans" cxnId="{036DA54F-FC99-4E27-B809-8DB316186C4F}">
      <dgm:prSet/>
      <dgm:spPr/>
      <dgm:t>
        <a:bodyPr/>
        <a:lstStyle/>
        <a:p>
          <a:pPr latinLnBrk="1"/>
          <a:endParaRPr lang="ko-KR" altLang="en-US"/>
        </a:p>
      </dgm:t>
    </dgm:pt>
    <dgm:pt modelId="{D93AE7B1-C694-4157-9ED6-ECBEE31E53DF}">
      <dgm:prSet phldrT="[텍스트]"/>
      <dgm:spPr/>
      <dgm:t>
        <a:bodyPr/>
        <a:lstStyle/>
        <a:p>
          <a:pPr latinLnBrk="1"/>
          <a:r>
            <a:rPr lang="ko-KR" altLang="en-US" dirty="0" smtClean="0"/>
            <a:t>황지원</a:t>
          </a:r>
          <a:endParaRPr lang="ko-KR" altLang="en-US" dirty="0"/>
        </a:p>
      </dgm:t>
    </dgm:pt>
    <dgm:pt modelId="{EE8ECAE0-95D4-42C6-AB25-F1E0C7D00A8C}" type="parTrans" cxnId="{ABB86949-3F28-4DB6-8B10-A02012619DA4}">
      <dgm:prSet/>
      <dgm:spPr/>
      <dgm:t>
        <a:bodyPr/>
        <a:lstStyle/>
        <a:p>
          <a:pPr latinLnBrk="1"/>
          <a:endParaRPr lang="ko-KR" altLang="en-US"/>
        </a:p>
      </dgm:t>
    </dgm:pt>
    <dgm:pt modelId="{346C576D-D925-4E8A-9A53-C2C31D1D1F30}" type="sibTrans" cxnId="{ABB86949-3F28-4DB6-8B10-A02012619DA4}">
      <dgm:prSet/>
      <dgm:spPr/>
      <dgm:t>
        <a:bodyPr/>
        <a:lstStyle/>
        <a:p>
          <a:pPr latinLnBrk="1"/>
          <a:endParaRPr lang="ko-KR" altLang="en-US"/>
        </a:p>
      </dgm:t>
    </dgm:pt>
    <dgm:pt modelId="{B13A8947-33C0-4E5C-8FF3-F836CEAF2A9E}">
      <dgm:prSet phldrT="[텍스트]"/>
      <dgm:spPr/>
      <dgm:t>
        <a:bodyPr/>
        <a:lstStyle/>
        <a:p>
          <a:pPr latinLnBrk="1"/>
          <a:r>
            <a:rPr lang="ko-KR" altLang="en-US" dirty="0" smtClean="0"/>
            <a:t>정해림</a:t>
          </a:r>
          <a:endParaRPr lang="ko-KR" altLang="en-US" dirty="0"/>
        </a:p>
      </dgm:t>
    </dgm:pt>
    <dgm:pt modelId="{9E68B5A9-CF67-4E79-B5B1-259C6D0C4923}" type="parTrans" cxnId="{76BA7832-7BFC-41E9-96AD-BCD22E7F78A2}">
      <dgm:prSet/>
      <dgm:spPr/>
      <dgm:t>
        <a:bodyPr/>
        <a:lstStyle/>
        <a:p>
          <a:pPr latinLnBrk="1"/>
          <a:endParaRPr lang="ko-KR" altLang="en-US"/>
        </a:p>
      </dgm:t>
    </dgm:pt>
    <dgm:pt modelId="{6DB4D33E-A261-4CC3-9FF8-5E67CC31DFD3}" type="sibTrans" cxnId="{76BA7832-7BFC-41E9-96AD-BCD22E7F78A2}">
      <dgm:prSet/>
      <dgm:spPr/>
      <dgm:t>
        <a:bodyPr/>
        <a:lstStyle/>
        <a:p>
          <a:pPr latinLnBrk="1"/>
          <a:endParaRPr lang="ko-KR" altLang="en-US"/>
        </a:p>
      </dgm:t>
    </dgm:pt>
    <dgm:pt modelId="{571417A7-369D-4B4A-8B3C-CB5C8CE2D1A1}" type="pres">
      <dgm:prSet presAssocID="{EFB68C10-EB98-46C0-B213-1B43724BE6A5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A46B460-3A8D-4448-B388-704D180A4BF6}" type="pres">
      <dgm:prSet presAssocID="{9D2E3FB8-003B-48EA-82BD-44683BDF5AD9}" presName="singleCycle" presStyleCnt="0"/>
      <dgm:spPr/>
    </dgm:pt>
    <dgm:pt modelId="{1A8BBF80-C660-4A9D-AD11-8A61D3A224FD}" type="pres">
      <dgm:prSet presAssocID="{9D2E3FB8-003B-48EA-82BD-44683BDF5AD9}" presName="singleCenter" presStyleLbl="node1" presStyleIdx="0" presStyleCnt="4">
        <dgm:presLayoutVars>
          <dgm:chMax val="7"/>
          <dgm:chPref val="7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19CB8E5-AD02-4AA6-BF3C-C7C1A9E83332}" type="pres">
      <dgm:prSet presAssocID="{8F1EFF44-B0CF-4EB7-8BF4-F3B70EAE3DAB}" presName="Name56" presStyleLbl="parChTrans1D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967A2345-B6DE-4F15-A002-B6D054F1F3CF}" type="pres">
      <dgm:prSet presAssocID="{4BB4287A-F98E-4E90-B248-B0018240F034}" presName="text0" presStyleLbl="node1" presStyleIdx="1" presStyleCnt="4" custRadScaleRad="78938" custRadScaleInc="60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27421D0-9EAE-421D-91F2-02F63CFAF9EC}" type="pres">
      <dgm:prSet presAssocID="{EE8ECAE0-95D4-42C6-AB25-F1E0C7D00A8C}" presName="Name56" presStyleLbl="parChTrans1D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6A0FF175-333A-4958-94D0-20C92B84B353}" type="pres">
      <dgm:prSet presAssocID="{D93AE7B1-C694-4157-9ED6-ECBEE31E53DF}" presName="text0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93C4EB2-F09C-4413-948F-E1E40D59450A}" type="pres">
      <dgm:prSet presAssocID="{9E68B5A9-CF67-4E79-B5B1-259C6D0C4923}" presName="Name56" presStyleLbl="parChTrans1D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591F4525-2796-49D7-939C-50EE8BE924F3}" type="pres">
      <dgm:prSet presAssocID="{B13A8947-33C0-4E5C-8FF3-F836CEAF2A9E}" presName="text0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8F11E3C-386F-46F3-AFF6-80308D883D01}" srcId="{EFB68C10-EB98-46C0-B213-1B43724BE6A5}" destId="{9D2E3FB8-003B-48EA-82BD-44683BDF5AD9}" srcOrd="0" destOrd="0" parTransId="{5B34CEE9-CDBA-4579-96D8-69794A6E8DB7}" sibTransId="{5C5E7474-00B3-4ADF-9134-8718D4F82F97}"/>
    <dgm:cxn modelId="{ABB86949-3F28-4DB6-8B10-A02012619DA4}" srcId="{9D2E3FB8-003B-48EA-82BD-44683BDF5AD9}" destId="{D93AE7B1-C694-4157-9ED6-ECBEE31E53DF}" srcOrd="1" destOrd="0" parTransId="{EE8ECAE0-95D4-42C6-AB25-F1E0C7D00A8C}" sibTransId="{346C576D-D925-4E8A-9A53-C2C31D1D1F30}"/>
    <dgm:cxn modelId="{7F586BF1-DE1A-45B4-9F93-3B5DF5DEC261}" type="presOf" srcId="{4BB4287A-F98E-4E90-B248-B0018240F034}" destId="{967A2345-B6DE-4F15-A002-B6D054F1F3CF}" srcOrd="0" destOrd="0" presId="urn:microsoft.com/office/officeart/2008/layout/RadialCluster"/>
    <dgm:cxn modelId="{A8D57A3F-E619-4497-9D3E-A36BAE356075}" type="presOf" srcId="{D93AE7B1-C694-4157-9ED6-ECBEE31E53DF}" destId="{6A0FF175-333A-4958-94D0-20C92B84B353}" srcOrd="0" destOrd="0" presId="urn:microsoft.com/office/officeart/2008/layout/RadialCluster"/>
    <dgm:cxn modelId="{1723A8E6-5222-4C03-8C69-5E3E40C3462F}" type="presOf" srcId="{9E68B5A9-CF67-4E79-B5B1-259C6D0C4923}" destId="{A93C4EB2-F09C-4413-948F-E1E40D59450A}" srcOrd="0" destOrd="0" presId="urn:microsoft.com/office/officeart/2008/layout/RadialCluster"/>
    <dgm:cxn modelId="{CAB9C400-C384-4A21-9AB0-E4B155C893E3}" type="presOf" srcId="{B13A8947-33C0-4E5C-8FF3-F836CEAF2A9E}" destId="{591F4525-2796-49D7-939C-50EE8BE924F3}" srcOrd="0" destOrd="0" presId="urn:microsoft.com/office/officeart/2008/layout/RadialCluster"/>
    <dgm:cxn modelId="{0B1F2569-0E92-4347-BB09-34D7DA6520CC}" type="presOf" srcId="{9D2E3FB8-003B-48EA-82BD-44683BDF5AD9}" destId="{1A8BBF80-C660-4A9D-AD11-8A61D3A224FD}" srcOrd="0" destOrd="0" presId="urn:microsoft.com/office/officeart/2008/layout/RadialCluster"/>
    <dgm:cxn modelId="{2F20B0ED-5CB2-496E-85F5-7F12ED42FC0C}" type="presOf" srcId="{EFB68C10-EB98-46C0-B213-1B43724BE6A5}" destId="{571417A7-369D-4B4A-8B3C-CB5C8CE2D1A1}" srcOrd="0" destOrd="0" presId="urn:microsoft.com/office/officeart/2008/layout/RadialCluster"/>
    <dgm:cxn modelId="{036DA54F-FC99-4E27-B809-8DB316186C4F}" srcId="{9D2E3FB8-003B-48EA-82BD-44683BDF5AD9}" destId="{4BB4287A-F98E-4E90-B248-B0018240F034}" srcOrd="0" destOrd="0" parTransId="{8F1EFF44-B0CF-4EB7-8BF4-F3B70EAE3DAB}" sibTransId="{E02B7D68-B6FC-4762-A0F1-57B5913FC90B}"/>
    <dgm:cxn modelId="{93EEA1F1-B844-4635-A220-97AC6245A2F3}" type="presOf" srcId="{EE8ECAE0-95D4-42C6-AB25-F1E0C7D00A8C}" destId="{C27421D0-9EAE-421D-91F2-02F63CFAF9EC}" srcOrd="0" destOrd="0" presId="urn:microsoft.com/office/officeart/2008/layout/RadialCluster"/>
    <dgm:cxn modelId="{39DE79C2-6F94-4B45-851C-8B040245BA37}" type="presOf" srcId="{8F1EFF44-B0CF-4EB7-8BF4-F3B70EAE3DAB}" destId="{119CB8E5-AD02-4AA6-BF3C-C7C1A9E83332}" srcOrd="0" destOrd="0" presId="urn:microsoft.com/office/officeart/2008/layout/RadialCluster"/>
    <dgm:cxn modelId="{76BA7832-7BFC-41E9-96AD-BCD22E7F78A2}" srcId="{9D2E3FB8-003B-48EA-82BD-44683BDF5AD9}" destId="{B13A8947-33C0-4E5C-8FF3-F836CEAF2A9E}" srcOrd="2" destOrd="0" parTransId="{9E68B5A9-CF67-4E79-B5B1-259C6D0C4923}" sibTransId="{6DB4D33E-A261-4CC3-9FF8-5E67CC31DFD3}"/>
    <dgm:cxn modelId="{EEE3AB45-410E-483C-BA8E-09DCA21A2B31}" type="presParOf" srcId="{571417A7-369D-4B4A-8B3C-CB5C8CE2D1A1}" destId="{FA46B460-3A8D-4448-B388-704D180A4BF6}" srcOrd="0" destOrd="0" presId="urn:microsoft.com/office/officeart/2008/layout/RadialCluster"/>
    <dgm:cxn modelId="{357D5DAE-CF15-46CF-BD50-5B70F81F7283}" type="presParOf" srcId="{FA46B460-3A8D-4448-B388-704D180A4BF6}" destId="{1A8BBF80-C660-4A9D-AD11-8A61D3A224FD}" srcOrd="0" destOrd="0" presId="urn:microsoft.com/office/officeart/2008/layout/RadialCluster"/>
    <dgm:cxn modelId="{1CF725E2-2A80-449E-8A02-1A944548B6E3}" type="presParOf" srcId="{FA46B460-3A8D-4448-B388-704D180A4BF6}" destId="{119CB8E5-AD02-4AA6-BF3C-C7C1A9E83332}" srcOrd="1" destOrd="0" presId="urn:microsoft.com/office/officeart/2008/layout/RadialCluster"/>
    <dgm:cxn modelId="{14E1F7EC-B8F3-4979-AD3F-34BFC4909E22}" type="presParOf" srcId="{FA46B460-3A8D-4448-B388-704D180A4BF6}" destId="{967A2345-B6DE-4F15-A002-B6D054F1F3CF}" srcOrd="2" destOrd="0" presId="urn:microsoft.com/office/officeart/2008/layout/RadialCluster"/>
    <dgm:cxn modelId="{5EFB6DB9-1947-421A-872D-B2A8E84D4BE0}" type="presParOf" srcId="{FA46B460-3A8D-4448-B388-704D180A4BF6}" destId="{C27421D0-9EAE-421D-91F2-02F63CFAF9EC}" srcOrd="3" destOrd="0" presId="urn:microsoft.com/office/officeart/2008/layout/RadialCluster"/>
    <dgm:cxn modelId="{4422D72C-92C9-4927-BCEF-E11ECC188774}" type="presParOf" srcId="{FA46B460-3A8D-4448-B388-704D180A4BF6}" destId="{6A0FF175-333A-4958-94D0-20C92B84B353}" srcOrd="4" destOrd="0" presId="urn:microsoft.com/office/officeart/2008/layout/RadialCluster"/>
    <dgm:cxn modelId="{F6F5F6E6-7555-4412-A71B-88CCAFC572E8}" type="presParOf" srcId="{FA46B460-3A8D-4448-B388-704D180A4BF6}" destId="{A93C4EB2-F09C-4413-948F-E1E40D59450A}" srcOrd="5" destOrd="0" presId="urn:microsoft.com/office/officeart/2008/layout/RadialCluster"/>
    <dgm:cxn modelId="{8C8538AF-E157-4FA7-89CC-C9CFE1739480}" type="presParOf" srcId="{FA46B460-3A8D-4448-B388-704D180A4BF6}" destId="{591F4525-2796-49D7-939C-50EE8BE924F3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F59AC-5A64-4BA6-A94B-048EA51CABCC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B996-12FF-4B35-AE66-919EBE4D23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01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F59AC-5A64-4BA6-A94B-048EA51CABCC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B996-12FF-4B35-AE66-919EBE4D23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609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F59AC-5A64-4BA6-A94B-048EA51CABCC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B996-12FF-4B35-AE66-919EBE4D23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540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F59AC-5A64-4BA6-A94B-048EA51CABCC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B996-12FF-4B35-AE66-919EBE4D23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793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F59AC-5A64-4BA6-A94B-048EA51CABCC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B996-12FF-4B35-AE66-919EBE4D23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20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F59AC-5A64-4BA6-A94B-048EA51CABCC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B996-12FF-4B35-AE66-919EBE4D23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625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F59AC-5A64-4BA6-A94B-048EA51CABCC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B996-12FF-4B35-AE66-919EBE4D23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278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F59AC-5A64-4BA6-A94B-048EA51CABCC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B996-12FF-4B35-AE66-919EBE4D23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806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F59AC-5A64-4BA6-A94B-048EA51CABCC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B996-12FF-4B35-AE66-919EBE4D23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049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F59AC-5A64-4BA6-A94B-048EA51CABCC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B996-12FF-4B35-AE66-919EBE4D23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509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F59AC-5A64-4BA6-A94B-048EA51CABCC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B996-12FF-4B35-AE66-919EBE4D23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559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F59AC-5A64-4BA6-A94B-048EA51CABCC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B9B996-12FF-4B35-AE66-919EBE4D23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20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2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microsoft.com/office/2007/relationships/hdphoto" Target="../media/hdphoto4.wdp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557391" y="1252603"/>
            <a:ext cx="4860099" cy="43214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5" name="직사각형 4"/>
          <p:cNvSpPr/>
          <p:nvPr/>
        </p:nvSpPr>
        <p:spPr>
          <a:xfrm>
            <a:off x="3895593" y="1615858"/>
            <a:ext cx="4183694" cy="359496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4108537" y="3494762"/>
            <a:ext cx="3645074" cy="1252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8" b="96406" l="1328" r="92891">
                        <a14:backgroundMark x1="30469" y1="12031" x2="30469" y2="120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12036">
            <a:off x="7539320" y="4019159"/>
            <a:ext cx="1756338" cy="175633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939439" y="1832617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48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MINI</a:t>
            </a:r>
          </a:p>
          <a:p>
            <a:pPr algn="ctr"/>
            <a:r>
              <a:rPr lang="en-US" altLang="ko-KR" sz="48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PROJECT</a:t>
            </a:r>
            <a:endParaRPr lang="ko-KR" altLang="en-US" sz="4800" dirty="0"/>
          </a:p>
        </p:txBody>
      </p:sp>
      <p:sp>
        <p:nvSpPr>
          <p:cNvPr id="7" name="직사각형 6"/>
          <p:cNvSpPr/>
          <p:nvPr/>
        </p:nvSpPr>
        <p:spPr>
          <a:xfrm>
            <a:off x="2939439" y="359265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5 TEAM MEMBER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939439" y="406355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dirty="0" err="1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김수이</a:t>
            </a:r>
            <a:r>
              <a:rPr lang="en-US" altLang="ko-KR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(</a:t>
            </a:r>
            <a:r>
              <a:rPr lang="ko-KR" altLang="en-US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캡틴</a:t>
            </a:r>
            <a:r>
              <a:rPr lang="en-US" altLang="ko-KR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)</a:t>
            </a:r>
          </a:p>
          <a:p>
            <a:pPr algn="ctr"/>
            <a:r>
              <a:rPr lang="ko-KR" altLang="en-US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황지원</a:t>
            </a:r>
            <a:r>
              <a:rPr lang="en-US" altLang="ko-KR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(</a:t>
            </a:r>
            <a:r>
              <a:rPr lang="ko-KR" altLang="en-US" dirty="0" err="1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앤트맨</a:t>
            </a:r>
            <a:r>
              <a:rPr lang="en-US" altLang="ko-KR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)</a:t>
            </a:r>
          </a:p>
          <a:p>
            <a:pPr algn="ctr"/>
            <a:r>
              <a:rPr lang="ko-KR" altLang="en-US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정해림</a:t>
            </a:r>
            <a:r>
              <a:rPr lang="en-US" altLang="ko-KR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(</a:t>
            </a:r>
            <a:r>
              <a:rPr lang="ko-KR" altLang="en-US" dirty="0" err="1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스파이더맨</a:t>
            </a:r>
            <a:r>
              <a:rPr lang="en-US" altLang="ko-KR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029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931090" cy="9483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0" y="948391"/>
            <a:ext cx="10835014" cy="17878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616606" y="240505"/>
            <a:ext cx="36455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4000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2-2. </a:t>
            </a:r>
            <a:r>
              <a:rPr lang="ko-KR" altLang="en-US" sz="4000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개발 계획</a:t>
            </a:r>
            <a:endParaRPr lang="ko-KR" altLang="en-US" sz="4000" b="1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016127" y="1242449"/>
            <a:ext cx="2929180" cy="1007390"/>
          </a:xfrm>
          <a:prstGeom prst="roundRect">
            <a:avLst/>
          </a:prstGeom>
          <a:solidFill>
            <a:srgbClr val="C5E0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설계 단계 준비</a:t>
            </a:r>
            <a:endParaRPr lang="ko-KR" altLang="en-US" sz="2400" dirty="0">
              <a:solidFill>
                <a:schemeClr val="tx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00599" y="1318650"/>
            <a:ext cx="4427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컨텐츠</a:t>
            </a:r>
            <a:r>
              <a:rPr lang="ko-KR" altLang="en-US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회의</a:t>
            </a:r>
            <a:endParaRPr lang="en-US" altLang="ko-KR" sz="1600" dirty="0" smtClean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요구사항 기능 회의</a:t>
            </a:r>
            <a:endParaRPr lang="en-US" altLang="ko-KR" sz="1600" dirty="0" smtClean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메인 레이아웃 설계</a:t>
            </a:r>
            <a:endParaRPr lang="ko-KR" altLang="en-US" sz="1600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016127" y="2312790"/>
            <a:ext cx="2929180" cy="1007390"/>
          </a:xfrm>
          <a:prstGeom prst="roundRect">
            <a:avLst/>
          </a:prstGeom>
          <a:solidFill>
            <a:srgbClr val="C5E0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시스템 설계</a:t>
            </a:r>
            <a:endParaRPr lang="ko-KR" altLang="en-US" sz="2400" dirty="0">
              <a:solidFill>
                <a:schemeClr val="tx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88073" y="2507775"/>
            <a:ext cx="4427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DB </a:t>
            </a:r>
            <a:r>
              <a:rPr lang="ko-KR" altLang="en-US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다이어그램</a:t>
            </a:r>
            <a:endParaRPr lang="en-US" altLang="ko-KR" sz="1600" dirty="0" smtClean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시퀀스 다이어그램</a:t>
            </a:r>
            <a:endParaRPr lang="ko-KR" altLang="en-US" sz="1600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16127" y="3383131"/>
            <a:ext cx="2929180" cy="1007390"/>
          </a:xfrm>
          <a:prstGeom prst="roundRect">
            <a:avLst/>
          </a:prstGeom>
          <a:solidFill>
            <a:srgbClr val="C5E0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디자인 개발</a:t>
            </a:r>
            <a:endParaRPr lang="ko-KR" altLang="en-US" sz="2400" dirty="0">
              <a:solidFill>
                <a:schemeClr val="tx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75547" y="3428598"/>
            <a:ext cx="4427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디자인 벤치 </a:t>
            </a:r>
            <a:r>
              <a:rPr lang="ko-KR" altLang="en-US" sz="1600" dirty="0" err="1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마킹</a:t>
            </a:r>
            <a:endParaRPr lang="en-US" altLang="ko-KR" sz="1600" dirty="0" smtClean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메인 레이아웃 디자인</a:t>
            </a:r>
            <a:endParaRPr lang="en-US" altLang="ko-KR" sz="1600" dirty="0" smtClean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서브 페이지 디자인</a:t>
            </a:r>
            <a:endParaRPr lang="ko-KR" altLang="en-US" sz="1600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16127" y="4453472"/>
            <a:ext cx="2929180" cy="1007390"/>
          </a:xfrm>
          <a:prstGeom prst="roundRect">
            <a:avLst/>
          </a:prstGeom>
          <a:solidFill>
            <a:srgbClr val="C5E0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시스템 개발</a:t>
            </a:r>
            <a:endParaRPr lang="ko-KR" altLang="en-US" sz="2400" dirty="0">
              <a:solidFill>
                <a:schemeClr val="tx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54521" y="4548740"/>
            <a:ext cx="4427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DB </a:t>
            </a:r>
            <a:r>
              <a:rPr lang="ko-KR" altLang="en-US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구조</a:t>
            </a:r>
            <a:r>
              <a:rPr lang="en-US" altLang="ko-KR" sz="16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</a:t>
            </a:r>
            <a:r>
              <a:rPr lang="ko-KR" altLang="en-US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설계</a:t>
            </a:r>
            <a:endParaRPr lang="en-US" altLang="ko-KR" sz="1600" dirty="0" smtClean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시스템 구조 설계</a:t>
            </a:r>
            <a:endParaRPr lang="en-US" altLang="ko-KR" sz="1600" dirty="0" smtClean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코드 구현 및 기능 적용</a:t>
            </a:r>
            <a:endParaRPr lang="ko-KR" altLang="en-US" sz="1600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16127" y="5523813"/>
            <a:ext cx="2929180" cy="1007390"/>
          </a:xfrm>
          <a:prstGeom prst="roundRect">
            <a:avLst/>
          </a:prstGeom>
          <a:solidFill>
            <a:srgbClr val="C5E0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테스트</a:t>
            </a:r>
            <a:endParaRPr lang="ko-KR" altLang="en-US" sz="2400" dirty="0">
              <a:solidFill>
                <a:schemeClr val="tx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41994" y="5736689"/>
            <a:ext cx="4427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단위 테스트</a:t>
            </a:r>
            <a:endParaRPr lang="en-US" altLang="ko-KR" sz="1600" dirty="0" smtClean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전체 테스트</a:t>
            </a:r>
            <a:endParaRPr lang="en-US" altLang="ko-KR" sz="1600" dirty="0" smtClean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384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931090" cy="9483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0" y="948391"/>
            <a:ext cx="10835014" cy="17878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616731" y="258383"/>
            <a:ext cx="36215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4000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2-3. </a:t>
            </a:r>
            <a:r>
              <a:rPr lang="ko-KR" altLang="en-US" sz="4000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역할 분담</a:t>
            </a:r>
            <a:endParaRPr lang="ko-KR" altLang="en-US" sz="4000" b="1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854" y="1224652"/>
            <a:ext cx="6516762" cy="547355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l="19198" t="36366" r="19081" b="36211"/>
          <a:stretch/>
        </p:blipFill>
        <p:spPr>
          <a:xfrm>
            <a:off x="8496616" y="6194031"/>
            <a:ext cx="2016690" cy="50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931090" cy="9483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0" y="948391"/>
            <a:ext cx="10835014" cy="17878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177826177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clrChange>
              <a:clrFrom>
                <a:srgbClr val="785831"/>
              </a:clrFrom>
              <a:clrTo>
                <a:srgbClr val="78583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11683" y="4587647"/>
            <a:ext cx="1335187" cy="133518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9" name="직사각형 8"/>
          <p:cNvSpPr/>
          <p:nvPr/>
        </p:nvSpPr>
        <p:spPr>
          <a:xfrm>
            <a:off x="7611682" y="4587648"/>
            <a:ext cx="1335187" cy="1335186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tx1"/>
                </a:solidFill>
              </a:rPr>
              <a:t>황지원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164" y="1428554"/>
            <a:ext cx="1414604" cy="140870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355164" y="1428554"/>
            <a:ext cx="1414604" cy="1408709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 smtClean="0">
                <a:solidFill>
                  <a:schemeClr val="tx1"/>
                </a:solidFill>
              </a:rPr>
              <a:t>김수이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31250" y1="52917" x2="31250" y2="52917"/>
                        <a14:foregroundMark x1="63125" y1="53750" x2="63125" y2="53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045" y="4215600"/>
            <a:ext cx="2111364" cy="211136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160295" y="4443663"/>
            <a:ext cx="1507958" cy="1604211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tx1"/>
                </a:solidFill>
              </a:rPr>
              <a:t>정해림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925860" y="1609496"/>
            <a:ext cx="170912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전체 </a:t>
            </a:r>
            <a:r>
              <a:rPr lang="ko-KR" altLang="en-US" dirty="0" smtClean="0"/>
              <a:t>테스트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시스템 개발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시스템 </a:t>
            </a:r>
            <a:r>
              <a:rPr lang="ko-KR" altLang="en-US" dirty="0" smtClean="0"/>
              <a:t>설계</a:t>
            </a:r>
            <a:endParaRPr lang="en-US" altLang="ko-KR" dirty="0"/>
          </a:p>
        </p:txBody>
      </p:sp>
      <p:sp>
        <p:nvSpPr>
          <p:cNvPr id="15" name="직사각형 14"/>
          <p:cNvSpPr/>
          <p:nvPr/>
        </p:nvSpPr>
        <p:spPr>
          <a:xfrm>
            <a:off x="9125892" y="4764108"/>
            <a:ext cx="19399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단위 테스트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시스템 </a:t>
            </a:r>
            <a:r>
              <a:rPr lang="ko-KR" altLang="en-US" dirty="0" smtClean="0"/>
              <a:t>설계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요구사항 기능</a:t>
            </a:r>
            <a:endParaRPr lang="en-US" altLang="ko-KR" dirty="0"/>
          </a:p>
        </p:txBody>
      </p:sp>
      <p:sp>
        <p:nvSpPr>
          <p:cNvPr id="16" name="직사각형 15"/>
          <p:cNvSpPr/>
          <p:nvPr/>
        </p:nvSpPr>
        <p:spPr>
          <a:xfrm>
            <a:off x="1221968" y="4796192"/>
            <a:ext cx="19399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디자인 </a:t>
            </a:r>
            <a:r>
              <a:rPr lang="ko-KR" altLang="en-US" dirty="0" smtClean="0"/>
              <a:t>개발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시스템 설계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메인 레이아웃</a:t>
            </a:r>
            <a:endParaRPr lang="en-US" altLang="ko-KR" dirty="0"/>
          </a:p>
        </p:txBody>
      </p:sp>
      <p:sp>
        <p:nvSpPr>
          <p:cNvPr id="17" name="직사각형 16"/>
          <p:cNvSpPr/>
          <p:nvPr/>
        </p:nvSpPr>
        <p:spPr>
          <a:xfrm>
            <a:off x="1616731" y="258383"/>
            <a:ext cx="36215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4000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2-3. </a:t>
            </a:r>
            <a:r>
              <a:rPr lang="ko-KR" altLang="en-US" sz="4000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역할 분담</a:t>
            </a:r>
            <a:endParaRPr lang="ko-KR" altLang="en-US" sz="4000" b="1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517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931090" cy="9483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0" y="948391"/>
            <a:ext cx="10835014" cy="17878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566496" y="258383"/>
            <a:ext cx="35573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4000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2-4.  DB </a:t>
            </a:r>
            <a:r>
              <a:rPr lang="ko-KR" altLang="en-US" sz="4000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구조</a:t>
            </a:r>
            <a:endParaRPr lang="ko-KR" altLang="en-US" sz="4000" b="1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90"/>
          <a:stretch/>
        </p:blipFill>
        <p:spPr>
          <a:xfrm>
            <a:off x="2430379" y="1399406"/>
            <a:ext cx="7972927" cy="54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0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50"/>
          <a:stretch/>
        </p:blipFill>
        <p:spPr>
          <a:xfrm>
            <a:off x="2414337" y="0"/>
            <a:ext cx="7972927" cy="410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870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 flipV="1">
            <a:off x="0" y="948391"/>
            <a:ext cx="10835014" cy="17878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0" y="0"/>
            <a:ext cx="2931090" cy="9483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553970" y="258383"/>
            <a:ext cx="488627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4000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2-5.  </a:t>
            </a:r>
            <a:r>
              <a:rPr lang="ko-KR" altLang="en-US" sz="4000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초기 화면 구성</a:t>
            </a:r>
            <a:endParaRPr lang="ko-KR" altLang="en-US" sz="4000" b="1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582" t="10991" r="10308" b="30833"/>
          <a:stretch/>
        </p:blipFill>
        <p:spPr>
          <a:xfrm>
            <a:off x="1465545" y="1315233"/>
            <a:ext cx="9645042" cy="567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315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 flipV="1">
            <a:off x="0" y="948391"/>
            <a:ext cx="10835014" cy="17878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0" y="0"/>
            <a:ext cx="2931090" cy="9483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616600" y="258383"/>
            <a:ext cx="488627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4000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2-5.  </a:t>
            </a:r>
            <a:r>
              <a:rPr lang="ko-KR" altLang="en-US" sz="4000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초기 화면 구성</a:t>
            </a:r>
            <a:endParaRPr lang="ko-KR" altLang="en-US" sz="4000" b="1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0582" t="11505" r="10308" b="32887"/>
          <a:stretch/>
        </p:blipFill>
        <p:spPr>
          <a:xfrm>
            <a:off x="1189972" y="1206774"/>
            <a:ext cx="9645042" cy="542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477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 flipV="1">
            <a:off x="0" y="948391"/>
            <a:ext cx="10835014" cy="17878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0" y="0"/>
            <a:ext cx="2931090" cy="9483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591547" y="258383"/>
            <a:ext cx="488627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4000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2-5.  </a:t>
            </a:r>
            <a:r>
              <a:rPr lang="ko-KR" altLang="en-US" sz="4000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초기 화면 구성</a:t>
            </a:r>
            <a:endParaRPr lang="ko-KR" altLang="en-US" sz="4000" b="1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993" t="10350" r="11336" b="22870"/>
          <a:stretch/>
        </p:blipFill>
        <p:spPr>
          <a:xfrm>
            <a:off x="1365336" y="1315232"/>
            <a:ext cx="9469678" cy="651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46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 flipV="1">
            <a:off x="0" y="948391"/>
            <a:ext cx="10835014" cy="17878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0" y="0"/>
            <a:ext cx="2931090" cy="9483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616599" y="258383"/>
            <a:ext cx="49263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4000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2-5.  </a:t>
            </a:r>
            <a:r>
              <a:rPr lang="ko-KR" altLang="en-US" sz="4000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초기 화면 구성</a:t>
            </a:r>
            <a:endParaRPr lang="ko-KR" altLang="en-US" sz="4000" b="1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0171" t="10607" r="8973" b="33657"/>
          <a:stretch/>
        </p:blipFill>
        <p:spPr>
          <a:xfrm>
            <a:off x="1265129" y="1089764"/>
            <a:ext cx="9857984" cy="543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900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 flipV="1">
            <a:off x="0" y="948391"/>
            <a:ext cx="10835014" cy="17878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0" y="0"/>
            <a:ext cx="2931090" cy="9483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616600" y="258383"/>
            <a:ext cx="49263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4000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2-6.  </a:t>
            </a:r>
            <a:r>
              <a:rPr lang="ko-KR" altLang="en-US" sz="4000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초기 화면 구성</a:t>
            </a:r>
            <a:endParaRPr lang="ko-KR" altLang="en-US" sz="4000" b="1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788" t="11207" r="9589" b="33524"/>
          <a:stretch/>
        </p:blipFill>
        <p:spPr>
          <a:xfrm>
            <a:off x="1465545" y="1509385"/>
            <a:ext cx="9707672" cy="534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721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2931090" cy="9483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0" y="948391"/>
            <a:ext cx="10835014" cy="17878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0822488" y="935865"/>
            <a:ext cx="0" cy="4763477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0711841" y="1138369"/>
            <a:ext cx="0" cy="4763477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588668" y="1328347"/>
            <a:ext cx="0" cy="1800000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0578230" y="3560063"/>
            <a:ext cx="0" cy="1800000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152400" y="1100791"/>
            <a:ext cx="5400000" cy="17878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6655496" y="1100791"/>
            <a:ext cx="2520000" cy="17878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8" b="96406" l="1328" r="92891">
                        <a14:backgroundMark x1="30469" y1="12031" x2="30469" y2="120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51940">
            <a:off x="2939668" y="180682"/>
            <a:ext cx="915982" cy="91598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349356" y="1811947"/>
            <a:ext cx="616867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3600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1. </a:t>
            </a:r>
            <a:r>
              <a:rPr lang="ko-KR" altLang="en-US" sz="3600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개발 프로젝트 선정 </a:t>
            </a:r>
            <a:r>
              <a:rPr lang="ko-KR" altLang="en-US" sz="3600" b="1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및 </a:t>
            </a:r>
            <a:r>
              <a:rPr lang="ko-KR" altLang="en-US" sz="3600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배경</a:t>
            </a:r>
            <a:endParaRPr lang="ko-KR" altLang="en-US" sz="3600" b="1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fontAlgn="base"/>
            <a:endParaRPr lang="en-US" altLang="ko-KR" sz="3600" b="1" dirty="0" smtClean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fontAlgn="base"/>
            <a:r>
              <a:rPr lang="en-US" altLang="ko-KR" sz="3600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2. </a:t>
            </a:r>
            <a:r>
              <a:rPr lang="ko-KR" altLang="en-US" sz="3600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개발 </a:t>
            </a:r>
            <a:r>
              <a:rPr lang="ko-KR" altLang="en-US" sz="3600" b="1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기술과 </a:t>
            </a:r>
            <a:r>
              <a:rPr lang="ko-KR" altLang="en-US" sz="3600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구성</a:t>
            </a:r>
            <a:endParaRPr lang="ko-KR" altLang="en-US" sz="3600" b="1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fontAlgn="base"/>
            <a:endParaRPr lang="en-US" altLang="ko-KR" sz="3600" b="1" dirty="0" smtClean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fontAlgn="base"/>
            <a:r>
              <a:rPr lang="en-US" altLang="ko-KR" sz="3600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3. </a:t>
            </a:r>
            <a:r>
              <a:rPr lang="ko-KR" altLang="en-US" sz="3600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개발 과정</a:t>
            </a:r>
            <a:endParaRPr lang="en-US" altLang="ko-KR" sz="3600" b="1" dirty="0" smtClean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fontAlgn="base"/>
            <a:endParaRPr lang="en-US" altLang="ko-KR" sz="3600" b="1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fontAlgn="base"/>
            <a:r>
              <a:rPr lang="en-US" altLang="ko-KR" sz="3600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4. </a:t>
            </a:r>
            <a:r>
              <a:rPr lang="ko-KR" altLang="en-US" sz="3600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개발 후기</a:t>
            </a:r>
            <a:endParaRPr lang="ko-KR" altLang="en-US" sz="3600" b="1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endParaRPr lang="ko-KR" altLang="en-US" sz="3600" dirty="0"/>
          </a:p>
        </p:txBody>
      </p:sp>
      <p:cxnSp>
        <p:nvCxnSpPr>
          <p:cNvPr id="21" name="직선 연결선 20"/>
          <p:cNvCxnSpPr/>
          <p:nvPr/>
        </p:nvCxnSpPr>
        <p:spPr>
          <a:xfrm flipV="1">
            <a:off x="1472528" y="2464469"/>
            <a:ext cx="7200000" cy="17878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1494436" y="3603236"/>
            <a:ext cx="7200000" cy="17878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1484315" y="4689992"/>
            <a:ext cx="7200000" cy="17878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V="1">
            <a:off x="1472528" y="5767809"/>
            <a:ext cx="7200000" cy="17878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83918" y="157157"/>
            <a:ext cx="23823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INDEX</a:t>
            </a:r>
            <a:endParaRPr lang="en-US" altLang="ko-KR" sz="4800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206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 flipV="1">
            <a:off x="0" y="948391"/>
            <a:ext cx="10835014" cy="17878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0" y="0"/>
            <a:ext cx="2931090" cy="9483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604074" y="249444"/>
            <a:ext cx="49263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4000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2-6.  </a:t>
            </a:r>
            <a:r>
              <a:rPr lang="ko-KR" altLang="en-US" sz="4000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초기 화면 구성</a:t>
            </a:r>
            <a:endParaRPr lang="ko-KR" altLang="en-US" sz="4000" b="1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040" t="10219" r="10514" b="36741"/>
          <a:stretch/>
        </p:blipFill>
        <p:spPr>
          <a:xfrm>
            <a:off x="1139866" y="1327759"/>
            <a:ext cx="9807881" cy="517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5720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75364"/>
            <a:ext cx="12192000" cy="6857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3464" y="413359"/>
            <a:ext cx="11298476" cy="607512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88723" y="588723"/>
            <a:ext cx="11022904" cy="574944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8298048" y="4468200"/>
            <a:ext cx="30299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4000" b="1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3. </a:t>
            </a:r>
            <a:r>
              <a:rPr lang="ko-KR" altLang="en-US" sz="4000" b="1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개발 </a:t>
            </a:r>
            <a:r>
              <a:rPr lang="ko-KR" altLang="en-US" sz="4000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과정</a:t>
            </a:r>
            <a:endParaRPr lang="ko-KR" altLang="en-US" sz="4000" b="1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4002786" y="5158208"/>
            <a:ext cx="7200000" cy="1787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88723" y="701458"/>
            <a:ext cx="21996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INDEX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574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931090" cy="9483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0" y="948391"/>
            <a:ext cx="10835014" cy="17878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1016127" y="1242449"/>
            <a:ext cx="2929180" cy="1007390"/>
          </a:xfrm>
          <a:prstGeom prst="roundRect">
            <a:avLst/>
          </a:prstGeom>
          <a:solidFill>
            <a:srgbClr val="C5E0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1</a:t>
            </a:r>
            <a:r>
              <a:rPr lang="ko-KR" altLang="en-US" sz="2400" dirty="0" smtClean="0">
                <a:solidFill>
                  <a:schemeClr val="tx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일차</a:t>
            </a:r>
            <a:endParaRPr lang="ko-KR" altLang="en-US" sz="2400" dirty="0">
              <a:solidFill>
                <a:schemeClr val="tx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88073" y="1444634"/>
            <a:ext cx="4427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DB </a:t>
            </a:r>
            <a:r>
              <a:rPr lang="ko-KR" altLang="en-US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다이어그램</a:t>
            </a:r>
            <a:endParaRPr lang="en-US" altLang="ko-KR" sz="1600" dirty="0" smtClean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DB </a:t>
            </a:r>
            <a:r>
              <a:rPr lang="ko-KR" altLang="en-US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테이블 구축</a:t>
            </a:r>
            <a:r>
              <a:rPr lang="en-US" altLang="ko-KR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(SQL)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016127" y="2312790"/>
            <a:ext cx="2929180" cy="1007390"/>
          </a:xfrm>
          <a:prstGeom prst="roundRect">
            <a:avLst/>
          </a:prstGeom>
          <a:solidFill>
            <a:srgbClr val="C5E0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2</a:t>
            </a:r>
            <a:r>
              <a:rPr lang="ko-KR" altLang="en-US" sz="2400" dirty="0" smtClean="0">
                <a:solidFill>
                  <a:schemeClr val="tx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일차</a:t>
            </a:r>
            <a:endParaRPr lang="ko-KR" altLang="en-US" sz="2400" dirty="0">
              <a:solidFill>
                <a:schemeClr val="tx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88073" y="2507775"/>
            <a:ext cx="4427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이클립스</a:t>
            </a:r>
            <a:r>
              <a:rPr lang="en-US" altLang="ko-KR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PROJECT </a:t>
            </a:r>
            <a:r>
              <a:rPr lang="ko-KR" altLang="en-US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생성</a:t>
            </a:r>
            <a:endParaRPr lang="en-US" altLang="ko-KR" sz="1600" dirty="0" smtClean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구인</a:t>
            </a:r>
            <a:r>
              <a:rPr lang="en-US" altLang="ko-KR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</a:t>
            </a:r>
            <a:r>
              <a:rPr lang="ko-KR" altLang="en-US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구직 게시판</a:t>
            </a:r>
            <a:r>
              <a:rPr lang="en-US" altLang="ko-KR" sz="16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</a:t>
            </a:r>
            <a:r>
              <a:rPr lang="ko-KR" altLang="en-US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설계</a:t>
            </a:r>
            <a:endParaRPr lang="ko-KR" altLang="en-US" sz="1600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16127" y="3383131"/>
            <a:ext cx="2929180" cy="1007390"/>
          </a:xfrm>
          <a:prstGeom prst="roundRect">
            <a:avLst/>
          </a:prstGeom>
          <a:solidFill>
            <a:srgbClr val="C5E0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3</a:t>
            </a:r>
            <a:r>
              <a:rPr lang="ko-KR" altLang="en-US" sz="2400" dirty="0" smtClean="0">
                <a:solidFill>
                  <a:schemeClr val="tx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일차</a:t>
            </a:r>
            <a:endParaRPr lang="ko-KR" altLang="en-US" sz="2400" dirty="0">
              <a:solidFill>
                <a:schemeClr val="tx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16127" y="4453472"/>
            <a:ext cx="2929180" cy="1007390"/>
          </a:xfrm>
          <a:prstGeom prst="roundRect">
            <a:avLst/>
          </a:prstGeom>
          <a:solidFill>
            <a:srgbClr val="C5E0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4</a:t>
            </a:r>
            <a:r>
              <a:rPr lang="ko-KR" altLang="en-US" sz="2400" dirty="0" smtClean="0">
                <a:solidFill>
                  <a:schemeClr val="tx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일차</a:t>
            </a:r>
            <a:endParaRPr lang="ko-KR" altLang="en-US" sz="2400" dirty="0">
              <a:solidFill>
                <a:schemeClr val="tx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54521" y="4548740"/>
            <a:ext cx="4427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회원가입 게시판 세부기능 설계</a:t>
            </a:r>
            <a:endParaRPr lang="en-US" altLang="ko-KR" sz="1600" dirty="0" smtClean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게시판 글 작성 기능 설계</a:t>
            </a:r>
            <a:endParaRPr lang="ko-KR" altLang="en-US" sz="1600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16127" y="5523813"/>
            <a:ext cx="2929180" cy="1007390"/>
          </a:xfrm>
          <a:prstGeom prst="roundRect">
            <a:avLst/>
          </a:prstGeom>
          <a:solidFill>
            <a:srgbClr val="C5E0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5</a:t>
            </a:r>
            <a:r>
              <a:rPr lang="ko-KR" altLang="en-US" sz="2400" dirty="0" smtClean="0">
                <a:solidFill>
                  <a:schemeClr val="tx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일차</a:t>
            </a:r>
            <a:endParaRPr lang="ko-KR" altLang="en-US" sz="2400" dirty="0">
              <a:solidFill>
                <a:schemeClr val="tx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41994" y="5736689"/>
            <a:ext cx="4427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게시판 </a:t>
            </a:r>
            <a:r>
              <a:rPr lang="ko-KR" altLang="en-US" sz="1600" dirty="0" err="1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댓글</a:t>
            </a:r>
            <a:r>
              <a:rPr lang="ko-KR" altLang="en-US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기능 설계</a:t>
            </a:r>
            <a:endParaRPr lang="en-US" altLang="ko-KR" sz="1600" dirty="0" smtClean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게시판 리뷰 기능 설계</a:t>
            </a:r>
            <a:endParaRPr lang="en-US" altLang="ko-KR" sz="1600" dirty="0" smtClean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04074" y="258383"/>
            <a:ext cx="37465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4000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3-1.  </a:t>
            </a:r>
            <a:r>
              <a:rPr lang="ko-KR" altLang="en-US" sz="4000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개발 일정</a:t>
            </a:r>
            <a:endParaRPr lang="ko-KR" altLang="en-US" sz="4000" b="1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88073" y="3428598"/>
            <a:ext cx="4427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회원가입 게시판 설계</a:t>
            </a:r>
            <a:endParaRPr lang="en-US" altLang="ko-KR" sz="1600" dirty="0" smtClean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구인</a:t>
            </a:r>
            <a:r>
              <a:rPr lang="en-US" altLang="ko-KR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</a:t>
            </a:r>
            <a:r>
              <a:rPr lang="ko-KR" altLang="en-US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구직 게시판 세부기능 설계</a:t>
            </a:r>
            <a:endParaRPr lang="ko-KR" altLang="en-US" sz="1600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718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931090" cy="9483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0" y="948391"/>
            <a:ext cx="10835014" cy="17878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1429485" y="1781067"/>
            <a:ext cx="2929180" cy="1007390"/>
          </a:xfrm>
          <a:prstGeom prst="roundRect">
            <a:avLst/>
          </a:prstGeom>
          <a:solidFill>
            <a:srgbClr val="C5E0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6</a:t>
            </a:r>
            <a:r>
              <a:rPr lang="ko-KR" altLang="en-US" sz="2400" dirty="0" smtClean="0">
                <a:solidFill>
                  <a:schemeClr val="tx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일차</a:t>
            </a:r>
            <a:endParaRPr lang="ko-KR" altLang="en-US" sz="2400" dirty="0">
              <a:solidFill>
                <a:schemeClr val="tx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01431" y="1983252"/>
            <a:ext cx="4427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부트스트랩 테마 적용</a:t>
            </a:r>
            <a:endParaRPr lang="en-US" altLang="ko-KR" sz="1600" dirty="0" smtClean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웹 페이지 메인 화면</a:t>
            </a:r>
            <a:r>
              <a:rPr lang="en-US" altLang="ko-KR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/</a:t>
            </a:r>
            <a:r>
              <a:rPr lang="ko-KR" altLang="en-US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회원가입 </a:t>
            </a:r>
            <a:r>
              <a:rPr lang="ko-KR" altLang="en-US" sz="1600" dirty="0" err="1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프론트</a:t>
            </a:r>
            <a:r>
              <a:rPr lang="ko-KR" altLang="en-US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</a:t>
            </a:r>
            <a:r>
              <a:rPr lang="ko-KR" altLang="en-US" sz="1600" dirty="0" err="1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엔드</a:t>
            </a:r>
            <a:r>
              <a:rPr lang="ko-KR" altLang="en-US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구현  </a:t>
            </a:r>
            <a:endParaRPr lang="en-US" altLang="ko-KR" sz="1600" dirty="0" smtClean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429485" y="2851408"/>
            <a:ext cx="2929180" cy="1007390"/>
          </a:xfrm>
          <a:prstGeom prst="roundRect">
            <a:avLst/>
          </a:prstGeom>
          <a:solidFill>
            <a:srgbClr val="C5E0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7</a:t>
            </a:r>
            <a:r>
              <a:rPr lang="ko-KR" altLang="en-US" sz="2400" dirty="0" smtClean="0">
                <a:solidFill>
                  <a:schemeClr val="tx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일차</a:t>
            </a:r>
            <a:endParaRPr lang="ko-KR" altLang="en-US" sz="2400" dirty="0">
              <a:solidFill>
                <a:schemeClr val="tx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01431" y="3046393"/>
            <a:ext cx="4427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웹 페이지 소개</a:t>
            </a:r>
            <a:r>
              <a:rPr lang="en-US" altLang="ko-KR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/</a:t>
            </a:r>
            <a:r>
              <a:rPr lang="ko-KR" altLang="en-US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팀원</a:t>
            </a:r>
            <a:r>
              <a:rPr lang="en-US" altLang="ko-KR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/</a:t>
            </a:r>
            <a:r>
              <a:rPr lang="ko-KR" altLang="en-US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구인</a:t>
            </a:r>
            <a:r>
              <a:rPr lang="en-US" altLang="ko-KR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/</a:t>
            </a:r>
            <a:r>
              <a:rPr lang="ko-KR" altLang="en-US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구직</a:t>
            </a:r>
            <a:r>
              <a:rPr lang="en-US" altLang="ko-KR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/</a:t>
            </a:r>
            <a:r>
              <a:rPr lang="ko-KR" altLang="en-US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내 정보 </a:t>
            </a:r>
            <a:r>
              <a:rPr lang="ko-KR" altLang="en-US" sz="1600" dirty="0" err="1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프론트</a:t>
            </a:r>
            <a:r>
              <a:rPr lang="ko-KR" altLang="en-US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</a:t>
            </a:r>
            <a:r>
              <a:rPr lang="ko-KR" altLang="en-US" sz="1600" dirty="0" err="1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엔드</a:t>
            </a:r>
            <a:r>
              <a:rPr lang="ko-KR" altLang="en-US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구현</a:t>
            </a:r>
            <a:endParaRPr lang="ko-KR" altLang="en-US" sz="1600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429485" y="3921749"/>
            <a:ext cx="2929180" cy="1007390"/>
          </a:xfrm>
          <a:prstGeom prst="roundRect">
            <a:avLst/>
          </a:prstGeom>
          <a:solidFill>
            <a:srgbClr val="C5E0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8</a:t>
            </a:r>
            <a:r>
              <a:rPr lang="ko-KR" altLang="en-US" sz="2400" dirty="0" smtClean="0">
                <a:solidFill>
                  <a:schemeClr val="tx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일차</a:t>
            </a:r>
            <a:endParaRPr lang="ko-KR" altLang="en-US" sz="2400" dirty="0">
              <a:solidFill>
                <a:schemeClr val="tx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429485" y="4992090"/>
            <a:ext cx="2929180" cy="1007390"/>
          </a:xfrm>
          <a:prstGeom prst="roundRect">
            <a:avLst/>
          </a:prstGeom>
          <a:solidFill>
            <a:srgbClr val="C5E0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9</a:t>
            </a:r>
            <a:r>
              <a:rPr lang="ko-KR" altLang="en-US" sz="2400" dirty="0" smtClean="0">
                <a:solidFill>
                  <a:schemeClr val="tx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일차</a:t>
            </a:r>
            <a:endParaRPr lang="ko-KR" altLang="en-US" sz="2400" dirty="0">
              <a:solidFill>
                <a:schemeClr val="tx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67879" y="5087358"/>
            <a:ext cx="4427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소스 합치기</a:t>
            </a:r>
            <a:endParaRPr lang="en-US" altLang="ko-KR" sz="1600" dirty="0" smtClean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에러 잡기</a:t>
            </a:r>
            <a:endParaRPr lang="en-US" altLang="ko-KR" sz="1600" dirty="0" smtClean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소소한 </a:t>
            </a:r>
            <a:r>
              <a:rPr lang="en-US" altLang="ko-KR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CSS </a:t>
            </a:r>
            <a:r>
              <a:rPr lang="ko-KR" altLang="en-US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수정</a:t>
            </a:r>
            <a:endParaRPr lang="en-US" altLang="ko-KR" sz="1600" dirty="0" smtClean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04074" y="258383"/>
            <a:ext cx="37465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4000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3-1.  </a:t>
            </a:r>
            <a:r>
              <a:rPr lang="ko-KR" altLang="en-US" sz="4000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개발 일정</a:t>
            </a:r>
            <a:endParaRPr lang="ko-KR" altLang="en-US" sz="4000" b="1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01431" y="3967216"/>
            <a:ext cx="4427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글쓰기 폼</a:t>
            </a:r>
            <a:r>
              <a:rPr lang="en-US" altLang="ko-KR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/</a:t>
            </a:r>
            <a:r>
              <a:rPr lang="ko-KR" altLang="en-US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로그인 폼</a:t>
            </a:r>
            <a:r>
              <a:rPr lang="en-US" altLang="ko-KR" sz="1600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</a:t>
            </a:r>
            <a:r>
              <a:rPr lang="ko-KR" altLang="en-US" sz="1600" dirty="0" err="1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프론트</a:t>
            </a:r>
            <a:r>
              <a:rPr lang="ko-KR" altLang="en-US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</a:t>
            </a:r>
            <a:r>
              <a:rPr lang="ko-KR" altLang="en-US" sz="1600" dirty="0" err="1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엔드</a:t>
            </a:r>
            <a:r>
              <a:rPr lang="ko-KR" altLang="en-US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구현</a:t>
            </a:r>
            <a:endParaRPr lang="en-US" altLang="ko-KR" sz="1600" dirty="0" smtClean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리플렛을</a:t>
            </a:r>
            <a:r>
              <a:rPr lang="ko-KR" altLang="en-US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이용해 지도 </a:t>
            </a:r>
            <a:r>
              <a:rPr lang="ko-KR" altLang="en-US" sz="1600" dirty="0" err="1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프론트</a:t>
            </a:r>
            <a:r>
              <a:rPr lang="ko-KR" altLang="en-US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</a:t>
            </a:r>
            <a:r>
              <a:rPr lang="ko-KR" altLang="en-US" sz="1600" dirty="0" err="1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엔드</a:t>
            </a:r>
            <a:r>
              <a:rPr lang="ko-KR" altLang="en-US" sz="16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구현 </a:t>
            </a:r>
            <a:endParaRPr lang="ko-KR" altLang="en-US" sz="1600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175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931090" cy="9483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0" y="948391"/>
            <a:ext cx="10835014" cy="17878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604074" y="258383"/>
            <a:ext cx="47211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4000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3-2.  </a:t>
            </a:r>
            <a:r>
              <a:rPr lang="ko-KR" altLang="en-US" sz="4000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시스템 흐름도</a:t>
            </a:r>
            <a:endParaRPr lang="ko-KR" altLang="en-US" sz="4000" b="1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752598" y="2506194"/>
            <a:ext cx="1764632" cy="1122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4295272" y="2513003"/>
            <a:ext cx="1764632" cy="1122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4295272" y="4617484"/>
            <a:ext cx="1764632" cy="1122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마이 페이지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8538409" y="1792320"/>
            <a:ext cx="1764632" cy="1122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구직 게시판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8538409" y="3635950"/>
            <a:ext cx="1764632" cy="1122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구인 게시판</a:t>
            </a:r>
            <a:endParaRPr lang="ko-KR" altLang="en-US" dirty="0"/>
          </a:p>
        </p:txBody>
      </p:sp>
      <p:sp>
        <p:nvSpPr>
          <p:cNvPr id="23" name="오른쪽 화살표 22"/>
          <p:cNvSpPr/>
          <p:nvPr/>
        </p:nvSpPr>
        <p:spPr>
          <a:xfrm>
            <a:off x="3579393" y="2872466"/>
            <a:ext cx="653716" cy="404019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4" name="오른쪽 화살표 23"/>
          <p:cNvSpPr/>
          <p:nvPr/>
        </p:nvSpPr>
        <p:spPr>
          <a:xfrm rot="5400000">
            <a:off x="4850729" y="3924708"/>
            <a:ext cx="653716" cy="404019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5" name="오른쪽 화살표 24"/>
          <p:cNvSpPr/>
          <p:nvPr/>
        </p:nvSpPr>
        <p:spPr>
          <a:xfrm rot="20787134">
            <a:off x="6369145" y="2642067"/>
            <a:ext cx="1860024" cy="404019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6" name="오른쪽 화살표 25"/>
          <p:cNvSpPr/>
          <p:nvPr/>
        </p:nvSpPr>
        <p:spPr>
          <a:xfrm rot="1141582">
            <a:off x="6362748" y="3568636"/>
            <a:ext cx="1860024" cy="404019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8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931090" cy="9483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0" y="948391"/>
            <a:ext cx="10835014" cy="17878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604074" y="258383"/>
            <a:ext cx="37625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4000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3-3.  </a:t>
            </a:r>
            <a:r>
              <a:rPr lang="ko-KR" altLang="en-US" sz="4000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구현 과정</a:t>
            </a:r>
            <a:endParaRPr lang="ko-KR" altLang="en-US" sz="4000" b="1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pic>
        <p:nvPicPr>
          <p:cNvPr id="15" name="내용 개체 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278" y="1656277"/>
            <a:ext cx="4906090" cy="4351338"/>
          </a:xfrm>
        </p:spPr>
      </p:pic>
      <p:sp>
        <p:nvSpPr>
          <p:cNvPr id="2" name="직사각형 1"/>
          <p:cNvSpPr/>
          <p:nvPr/>
        </p:nvSpPr>
        <p:spPr>
          <a:xfrm>
            <a:off x="572512" y="1206774"/>
            <a:ext cx="15953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800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회원가입</a:t>
            </a:r>
            <a:endParaRPr lang="ko-KR" altLang="en-US" sz="2800" b="1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809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931090" cy="9483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0" y="948391"/>
            <a:ext cx="10835014" cy="17878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604074" y="258383"/>
            <a:ext cx="37625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4000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3-3.  </a:t>
            </a:r>
            <a:r>
              <a:rPr lang="ko-KR" altLang="en-US" sz="4000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구현 과정</a:t>
            </a:r>
            <a:endParaRPr lang="ko-KR" altLang="en-US" sz="4000" b="1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pic>
        <p:nvPicPr>
          <p:cNvPr id="8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111" y="1324861"/>
            <a:ext cx="2780511" cy="5049408"/>
          </a:xfrm>
        </p:spPr>
      </p:pic>
      <p:sp>
        <p:nvSpPr>
          <p:cNvPr id="9" name="직사각형 8"/>
          <p:cNvSpPr/>
          <p:nvPr/>
        </p:nvSpPr>
        <p:spPr>
          <a:xfrm>
            <a:off x="572512" y="1206774"/>
            <a:ext cx="12073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800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로그인</a:t>
            </a:r>
            <a:endParaRPr lang="ko-KR" altLang="en-US" sz="2800" b="1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525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931090" cy="9483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0" y="948391"/>
            <a:ext cx="10835014" cy="17878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604074" y="258383"/>
            <a:ext cx="37625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4000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3-3.  </a:t>
            </a:r>
            <a:r>
              <a:rPr lang="ko-KR" altLang="en-US" sz="4000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구현 과정</a:t>
            </a:r>
            <a:endParaRPr lang="ko-KR" altLang="en-US" sz="4000" b="1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72512" y="1206774"/>
            <a:ext cx="12426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800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게시판</a:t>
            </a:r>
            <a:endParaRPr lang="ko-KR" altLang="en-US" sz="2800" b="1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pic>
        <p:nvPicPr>
          <p:cNvPr id="10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241" y="1825625"/>
            <a:ext cx="4743518" cy="4351338"/>
          </a:xfrm>
        </p:spPr>
      </p:pic>
    </p:spTree>
    <p:extLst>
      <p:ext uri="{BB962C8B-B14F-4D97-AF65-F5344CB8AC3E}">
        <p14:creationId xmlns:p14="http://schemas.microsoft.com/office/powerpoint/2010/main" val="51805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931090" cy="9483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0" y="948391"/>
            <a:ext cx="10835014" cy="17878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604074" y="258383"/>
            <a:ext cx="37625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4000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3-3.  </a:t>
            </a:r>
            <a:r>
              <a:rPr lang="ko-KR" altLang="en-US" sz="4000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구현 과정</a:t>
            </a:r>
            <a:endParaRPr lang="ko-KR" altLang="en-US" sz="4000" b="1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72512" y="1206774"/>
            <a:ext cx="1560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800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리뷰기능</a:t>
            </a:r>
            <a:endParaRPr lang="ko-KR" altLang="en-US" sz="2800" b="1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pic>
        <p:nvPicPr>
          <p:cNvPr id="8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594" y="1825625"/>
            <a:ext cx="3456812" cy="4351338"/>
          </a:xfrm>
        </p:spPr>
      </p:pic>
    </p:spTree>
    <p:extLst>
      <p:ext uri="{BB962C8B-B14F-4D97-AF65-F5344CB8AC3E}">
        <p14:creationId xmlns:p14="http://schemas.microsoft.com/office/powerpoint/2010/main" val="19753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75364"/>
            <a:ext cx="12192000" cy="6857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3464" y="413359"/>
            <a:ext cx="11298476" cy="607512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88723" y="588723"/>
            <a:ext cx="11022904" cy="574944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8298048" y="4468200"/>
            <a:ext cx="298992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4000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4. </a:t>
            </a:r>
            <a:r>
              <a:rPr lang="ko-KR" altLang="en-US" sz="4000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개발 후기</a:t>
            </a:r>
            <a:endParaRPr lang="ko-KR" altLang="en-US" sz="4000" b="1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4002786" y="5158208"/>
            <a:ext cx="7200000" cy="1787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88723" y="701458"/>
            <a:ext cx="21996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INDEX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649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63464" y="413359"/>
            <a:ext cx="11298476" cy="607512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88723" y="588723"/>
            <a:ext cx="11022904" cy="574944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7516356" y="4524941"/>
            <a:ext cx="386516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4000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1. </a:t>
            </a:r>
            <a:r>
              <a:rPr lang="ko-KR" altLang="en-US" sz="4000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프로젝트 개요</a:t>
            </a:r>
            <a:endParaRPr lang="ko-KR" altLang="en-US" sz="4000" b="1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4002786" y="5158208"/>
            <a:ext cx="7200000" cy="1787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1773" y="688931"/>
            <a:ext cx="21996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INDEX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843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931090" cy="9483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0" y="948391"/>
            <a:ext cx="10835014" cy="17878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604074" y="258383"/>
            <a:ext cx="31245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4000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4-1.  </a:t>
            </a:r>
            <a:r>
              <a:rPr lang="ko-KR" altLang="en-US" sz="40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보완점</a:t>
            </a:r>
            <a:endParaRPr lang="ko-KR" altLang="en-US" sz="4000" b="1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04074" y="2066794"/>
            <a:ext cx="859285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800" dirty="0" err="1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댓글</a:t>
            </a:r>
            <a:r>
              <a:rPr lang="ko-KR" altLang="en-US" sz="28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수정 기능 보완</a:t>
            </a:r>
            <a:endParaRPr lang="en-US" altLang="ko-KR" sz="2800" dirty="0" smtClean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8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회원 가입 할 때 사진 업로드 이후 재 업로드 불가능한 점</a:t>
            </a:r>
            <a:endParaRPr lang="en-US" altLang="ko-KR" sz="2800" dirty="0" smtClean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8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구직 게시판 등록 기능 구현이 갑자기 잘 안 되는 점</a:t>
            </a:r>
            <a:endParaRPr lang="en-US" altLang="ko-KR" sz="2800" dirty="0" smtClean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28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CONTACT </a:t>
            </a:r>
            <a:r>
              <a:rPr lang="ko-KR" altLang="en-US" sz="28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게시판 폼은 구현했으나 </a:t>
            </a:r>
            <a:r>
              <a:rPr lang="ko-KR" altLang="en-US" sz="2800" dirty="0" err="1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백엔드</a:t>
            </a:r>
            <a:r>
              <a:rPr lang="ko-KR" altLang="en-US" sz="28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기능을 구현하지 못한 점</a:t>
            </a:r>
            <a:endParaRPr lang="en-US" altLang="ko-KR" sz="2800" dirty="0" smtClean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800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개발 시 충분한 대화를 하지 못하고 합친 뒤 생겨나는 에러를 잡아야 했던 점</a:t>
            </a:r>
            <a:endParaRPr lang="en-US" altLang="ko-KR" sz="2800" dirty="0" smtClean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252603" y="1352812"/>
            <a:ext cx="9331890" cy="4910202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35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931090" cy="9483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0" y="948391"/>
            <a:ext cx="10835014" cy="17878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604074" y="258383"/>
            <a:ext cx="60532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4000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4-2.  </a:t>
            </a:r>
            <a:r>
              <a:rPr lang="ko-KR" altLang="en-US" sz="4000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개발 후기 및 피드백</a:t>
            </a:r>
            <a:endParaRPr lang="ko-KR" altLang="en-US" sz="4000" b="1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pic>
        <p:nvPicPr>
          <p:cNvPr id="1026" name="Picture 2" descr="고양이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51" y="1331512"/>
            <a:ext cx="2594077" cy="224466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고양이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766" y="2954355"/>
            <a:ext cx="2519456" cy="219486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고양이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22" y="4262308"/>
            <a:ext cx="2505206" cy="241266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타원형 설명선 6"/>
          <p:cNvSpPr/>
          <p:nvPr/>
        </p:nvSpPr>
        <p:spPr>
          <a:xfrm>
            <a:off x="4730912" y="1224652"/>
            <a:ext cx="3974677" cy="1575781"/>
          </a:xfrm>
          <a:prstGeom prst="wedgeEllipseCallout">
            <a:avLst>
              <a:gd name="adj1" fmla="val -80215"/>
              <a:gd name="adj2" fmla="val 3081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앤트맨</a:t>
            </a:r>
            <a:r>
              <a:rPr lang="en-US" altLang="ko-KR" dirty="0"/>
              <a:t>(</a:t>
            </a:r>
            <a:r>
              <a:rPr lang="ko-KR" altLang="en-US" dirty="0" smtClean="0"/>
              <a:t>지원</a:t>
            </a:r>
            <a:r>
              <a:rPr lang="en-US" altLang="ko-KR" dirty="0" smtClean="0"/>
              <a:t>)</a:t>
            </a:r>
          </a:p>
          <a:p>
            <a:pPr algn="ctr"/>
            <a:r>
              <a:rPr lang="ko-KR" altLang="en-US" dirty="0" smtClean="0"/>
              <a:t>어려운 점도 많았지만 성장하는 나를 보는 게 좋았습니다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12" name="타원형 설명선 11"/>
          <p:cNvSpPr/>
          <p:nvPr/>
        </p:nvSpPr>
        <p:spPr>
          <a:xfrm>
            <a:off x="3504663" y="2954355"/>
            <a:ext cx="3480511" cy="1265129"/>
          </a:xfrm>
          <a:prstGeom prst="wedgeEllipseCallout">
            <a:avLst>
              <a:gd name="adj1" fmla="val 81376"/>
              <a:gd name="adj2" fmla="val 3378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캡틴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김수이</a:t>
            </a:r>
            <a:r>
              <a:rPr lang="en-US" altLang="ko-KR" dirty="0" smtClean="0"/>
              <a:t>)</a:t>
            </a:r>
          </a:p>
          <a:p>
            <a:pPr algn="ctr"/>
            <a:r>
              <a:rPr lang="ko-KR" altLang="en-US" dirty="0" smtClean="0"/>
              <a:t>끝나서 좋고 아무 생각도 나지 않아요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13" name="타원형 설명선 12"/>
          <p:cNvSpPr/>
          <p:nvPr/>
        </p:nvSpPr>
        <p:spPr>
          <a:xfrm>
            <a:off x="4117787" y="4786494"/>
            <a:ext cx="3993428" cy="1752092"/>
          </a:xfrm>
          <a:prstGeom prst="wedgeEllipseCallout">
            <a:avLst>
              <a:gd name="adj1" fmla="val -69778"/>
              <a:gd name="adj2" fmla="val 3180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스파이더맨</a:t>
            </a:r>
            <a:r>
              <a:rPr lang="en-US" altLang="ko-KR" dirty="0" smtClean="0"/>
              <a:t>(</a:t>
            </a:r>
            <a:r>
              <a:rPr lang="ko-KR" altLang="en-US" dirty="0" smtClean="0"/>
              <a:t>정해림</a:t>
            </a:r>
            <a:r>
              <a:rPr lang="en-US" altLang="ko-KR" dirty="0" smtClean="0"/>
              <a:t>)</a:t>
            </a:r>
          </a:p>
          <a:p>
            <a:pPr algn="ctr"/>
            <a:r>
              <a:rPr lang="ko-KR" altLang="en-US" dirty="0" smtClean="0"/>
              <a:t>나 자신과 싸우는 느낌이었습니다</a:t>
            </a:r>
            <a:r>
              <a:rPr lang="en-US" altLang="ko-KR" dirty="0" smtClean="0"/>
              <a:t>… </a:t>
            </a:r>
            <a:r>
              <a:rPr lang="ko-KR" altLang="en-US" dirty="0" smtClean="0"/>
              <a:t>부트스트랩 어려웠어요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930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가랏 대타출동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96" y="-9604"/>
            <a:ext cx="8584504" cy="686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가랏 대타출동!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1" r="60946"/>
          <a:stretch/>
        </p:blipFill>
        <p:spPr bwMode="auto">
          <a:xfrm>
            <a:off x="0" y="0"/>
            <a:ext cx="7077205" cy="686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가랏 대타출동!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" t="69823" r="60047" b="15111"/>
          <a:stretch/>
        </p:blipFill>
        <p:spPr bwMode="auto">
          <a:xfrm>
            <a:off x="2043830" y="0"/>
            <a:ext cx="7077205" cy="1640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형 설명선 3"/>
          <p:cNvSpPr/>
          <p:nvPr/>
        </p:nvSpPr>
        <p:spPr>
          <a:xfrm>
            <a:off x="1668049" y="1650514"/>
            <a:ext cx="4519808" cy="2968668"/>
          </a:xfrm>
          <a:prstGeom prst="wedgeEllipseCallout">
            <a:avLst>
              <a:gd name="adj1" fmla="val 62031"/>
              <a:gd name="adj2" fmla="val 4477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563060" y="2470673"/>
            <a:ext cx="289053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ko-KR" altLang="en-US" sz="4000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봐주셔서 </a:t>
            </a:r>
            <a:endParaRPr lang="en-US" altLang="ko-KR" sz="4000" b="1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algn="ctr" fontAlgn="base"/>
            <a:r>
              <a:rPr lang="ko-KR" altLang="en-US" sz="4000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감사합니다</a:t>
            </a:r>
            <a:r>
              <a:rPr lang="en-US" altLang="ko-KR" sz="4000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!</a:t>
            </a:r>
            <a:endParaRPr lang="ko-KR" altLang="en-US" sz="4000" b="1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813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931090" cy="9483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0" y="948391"/>
            <a:ext cx="10835014" cy="17878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691762" y="240505"/>
            <a:ext cx="64652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4000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1-1. </a:t>
            </a:r>
            <a:r>
              <a:rPr lang="ko-KR" altLang="en-US" sz="4000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프로젝트 선정 및 배경</a:t>
            </a:r>
            <a:endParaRPr lang="ko-KR" altLang="en-US" sz="4000" b="1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t="34276" b="34446"/>
          <a:stretch/>
        </p:blipFill>
        <p:spPr>
          <a:xfrm>
            <a:off x="7084916" y="3694752"/>
            <a:ext cx="3155184" cy="98955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217" y="1355653"/>
            <a:ext cx="4448290" cy="333192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670" y="1352385"/>
            <a:ext cx="4164208" cy="2342367"/>
          </a:xfrm>
          <a:prstGeom prst="rect">
            <a:avLst/>
          </a:prstGeom>
        </p:spPr>
      </p:pic>
      <p:sp>
        <p:nvSpPr>
          <p:cNvPr id="13" name="모서리가 접힌 도형 12"/>
          <p:cNvSpPr/>
          <p:nvPr/>
        </p:nvSpPr>
        <p:spPr>
          <a:xfrm>
            <a:off x="1804496" y="4972833"/>
            <a:ext cx="8677818" cy="1553227"/>
          </a:xfrm>
          <a:prstGeom prst="foldedCorner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바쁜 </a:t>
            </a:r>
            <a:r>
              <a:rPr lang="ko-KR" altLang="en-US" dirty="0">
                <a:solidFill>
                  <a:schemeClr val="tx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현대인들의 </a:t>
            </a:r>
            <a:r>
              <a:rPr lang="ko-KR" altLang="en-US" dirty="0" smtClean="0">
                <a:solidFill>
                  <a:schemeClr val="tx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특성 상</a:t>
            </a:r>
            <a:r>
              <a:rPr lang="en-US" altLang="ko-KR" dirty="0">
                <a:solidFill>
                  <a:schemeClr val="tx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아르바이트를 장기적으로 하는 것보다 </a:t>
            </a:r>
            <a:r>
              <a:rPr lang="ko-KR" altLang="en-US" dirty="0" smtClean="0">
                <a:solidFill>
                  <a:schemeClr val="tx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자기가</a:t>
            </a:r>
            <a:endParaRPr lang="en-US" altLang="ko-KR" dirty="0" smtClean="0">
              <a:solidFill>
                <a:schemeClr val="tx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원하는 </a:t>
            </a:r>
            <a:r>
              <a:rPr lang="ko-KR" altLang="en-US" dirty="0">
                <a:solidFill>
                  <a:schemeClr val="tx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시간에 원하는 </a:t>
            </a:r>
            <a:r>
              <a:rPr lang="ko-KR" altLang="en-US" dirty="0" smtClean="0">
                <a:solidFill>
                  <a:schemeClr val="tx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아르바이트를 </a:t>
            </a:r>
            <a:r>
              <a:rPr lang="ko-KR" altLang="en-US" dirty="0">
                <a:solidFill>
                  <a:schemeClr val="tx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하길 선호하게 </a:t>
            </a:r>
            <a:r>
              <a:rPr lang="ko-KR" altLang="en-US" dirty="0" smtClean="0">
                <a:solidFill>
                  <a:schemeClr val="tx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됨</a:t>
            </a:r>
            <a:endParaRPr lang="en-US" altLang="ko-KR" dirty="0">
              <a:solidFill>
                <a:schemeClr val="tx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(</a:t>
            </a:r>
            <a:r>
              <a:rPr lang="en-US" altLang="ko-KR" dirty="0">
                <a:solidFill>
                  <a:schemeClr val="tx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ex. </a:t>
            </a:r>
            <a:r>
              <a:rPr lang="ko-KR" altLang="en-US" dirty="0">
                <a:solidFill>
                  <a:schemeClr val="tx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배민 </a:t>
            </a:r>
            <a:r>
              <a:rPr lang="ko-KR" altLang="en-US" dirty="0" err="1">
                <a:solidFill>
                  <a:schemeClr val="tx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커넥트</a:t>
            </a:r>
            <a:r>
              <a:rPr lang="en-US" altLang="ko-KR" dirty="0">
                <a:solidFill>
                  <a:schemeClr val="tx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, </a:t>
            </a:r>
            <a:r>
              <a:rPr lang="ko-KR" altLang="en-US" dirty="0" err="1">
                <a:solidFill>
                  <a:schemeClr val="tx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부릉</a:t>
            </a:r>
            <a:r>
              <a:rPr lang="ko-KR" altLang="en-US" dirty="0">
                <a:solidFill>
                  <a:schemeClr val="tx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프렌즈</a:t>
            </a:r>
            <a:r>
              <a:rPr lang="en-US" altLang="ko-KR" dirty="0">
                <a:solidFill>
                  <a:schemeClr val="tx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7023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931090" cy="9483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0" y="948391"/>
            <a:ext cx="10835014" cy="17878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740437" y="258383"/>
            <a:ext cx="64652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4000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1-1. </a:t>
            </a:r>
            <a:r>
              <a:rPr lang="ko-KR" altLang="en-US" sz="4000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프로젝트 선정 및 배경</a:t>
            </a:r>
            <a:endParaRPr lang="ko-KR" altLang="en-US" sz="4000" b="1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pic>
        <p:nvPicPr>
          <p:cNvPr id="4098" name="Picture 2" descr="사장님 일러스트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99"/>
          <a:stretch/>
        </p:blipFill>
        <p:spPr bwMode="auto">
          <a:xfrm>
            <a:off x="895011" y="2915797"/>
            <a:ext cx="1986111" cy="288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3312" t="51" r="25063" b="53534"/>
          <a:stretch/>
        </p:blipFill>
        <p:spPr>
          <a:xfrm>
            <a:off x="9116662" y="2600255"/>
            <a:ext cx="2101824" cy="32379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462757">
            <a:off x="2861453" y="3695604"/>
            <a:ext cx="7176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?</a:t>
            </a:r>
            <a:endParaRPr lang="ko-KR" altLang="en-US" sz="8000" dirty="0">
              <a:solidFill>
                <a:schemeClr val="accent2">
                  <a:lumMod val="60000"/>
                  <a:lumOff val="4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 rot="19012487">
            <a:off x="174798" y="3834611"/>
            <a:ext cx="7825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?</a:t>
            </a:r>
            <a:endParaRPr lang="ko-KR" altLang="en-US" sz="8000" dirty="0">
              <a:solidFill>
                <a:schemeClr val="accent2">
                  <a:lumMod val="60000"/>
                  <a:lumOff val="40000"/>
                </a:schemeClr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10" name="타원형 설명선 9"/>
          <p:cNvSpPr/>
          <p:nvPr/>
        </p:nvSpPr>
        <p:spPr>
          <a:xfrm>
            <a:off x="3335411" y="1870339"/>
            <a:ext cx="3851452" cy="1459832"/>
          </a:xfrm>
          <a:prstGeom prst="wedgeEllipseCallout">
            <a:avLst>
              <a:gd name="adj1" fmla="val -57599"/>
              <a:gd name="adj2" fmla="val 55907"/>
            </a:avLst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아르바이트 할 학생을 원하는 시간대에 고용하고 싶은데</a:t>
            </a:r>
            <a:r>
              <a:rPr lang="en-US" altLang="ko-KR" sz="2000" b="1" dirty="0" smtClean="0">
                <a:solidFill>
                  <a:schemeClr val="tx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…</a:t>
            </a:r>
            <a:endParaRPr lang="ko-KR" altLang="en-US" sz="2000" b="1" dirty="0">
              <a:solidFill>
                <a:schemeClr val="tx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14" name="타원형 설명선 13"/>
          <p:cNvSpPr/>
          <p:nvPr/>
        </p:nvSpPr>
        <p:spPr>
          <a:xfrm>
            <a:off x="4973053" y="3745880"/>
            <a:ext cx="3847854" cy="1459832"/>
          </a:xfrm>
          <a:prstGeom prst="wedgeEllipseCallout">
            <a:avLst>
              <a:gd name="adj1" fmla="val 61183"/>
              <a:gd name="adj2" fmla="val 44918"/>
            </a:avLst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내가 원하는 시간대에</a:t>
            </a:r>
            <a:endParaRPr lang="en-US" altLang="ko-KR" sz="2000" b="1" dirty="0" smtClean="0">
              <a:solidFill>
                <a:schemeClr val="tx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algn="ctr"/>
            <a:r>
              <a:rPr lang="ko-KR" altLang="en-US" sz="2000" b="1" dirty="0" smtClean="0">
                <a:solidFill>
                  <a:schemeClr val="tx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아르바이트를 하고 </a:t>
            </a:r>
            <a:endParaRPr lang="en-US" altLang="ko-KR" sz="2000" b="1" dirty="0" smtClean="0">
              <a:solidFill>
                <a:schemeClr val="tx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algn="ctr"/>
            <a:r>
              <a:rPr lang="ko-KR" altLang="en-US" sz="2000" b="1" dirty="0" smtClean="0">
                <a:solidFill>
                  <a:schemeClr val="tx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싶은데</a:t>
            </a:r>
            <a:r>
              <a:rPr lang="en-US" altLang="ko-KR" sz="2000" b="1" dirty="0" smtClean="0">
                <a:solidFill>
                  <a:schemeClr val="tx1"/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…</a:t>
            </a:r>
            <a:endParaRPr lang="ko-KR" altLang="en-US" sz="2000" b="1" dirty="0">
              <a:solidFill>
                <a:schemeClr val="tx1"/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973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오른쪽 화살표 6"/>
          <p:cNvSpPr/>
          <p:nvPr/>
        </p:nvSpPr>
        <p:spPr>
          <a:xfrm>
            <a:off x="1700463" y="2451570"/>
            <a:ext cx="8823997" cy="3695397"/>
          </a:xfrm>
          <a:prstGeom prst="rightArrow">
            <a:avLst/>
          </a:prstGeom>
          <a:solidFill>
            <a:srgbClr val="FFC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2931090" cy="9483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0" y="948391"/>
            <a:ext cx="10835014" cy="17878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623016" y="229065"/>
            <a:ext cx="73100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4000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1-2. </a:t>
            </a:r>
            <a:r>
              <a:rPr lang="ko-KR" altLang="en-US" sz="4000" b="1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프로젝트 목표와 기대효과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571" b="99143" l="27717" r="74488">
                        <a14:foregroundMark x1="32756" y1="47714" x2="32756" y2="47714"/>
                        <a14:foregroundMark x1="28031" y1="42571" x2="28031" y2="42571"/>
                        <a14:foregroundMark x1="30866" y1="43143" x2="30866" y2="43143"/>
                        <a14:foregroundMark x1="31024" y1="41429" x2="31024" y2="41429"/>
                        <a14:foregroundMark x1="29449" y1="40571" x2="29449" y2="40571"/>
                        <a14:foregroundMark x1="48346" y1="95714" x2="48346" y2="95714"/>
                        <a14:foregroundMark x1="54646" y1="96571" x2="54646" y2="96571"/>
                        <a14:foregroundMark x1="48976" y1="99143" x2="48976" y2="99143"/>
                        <a14:foregroundMark x1="51024" y1="40571" x2="51024" y2="40571"/>
                        <a14:foregroundMark x1="51339" y1="35714" x2="51339" y2="35714"/>
                        <a14:foregroundMark x1="51811" y1="24000" x2="51811" y2="24000"/>
                        <a14:foregroundMark x1="50866" y1="18857" x2="50866" y2="18857"/>
                        <a14:foregroundMark x1="65512" y1="43143" x2="65512" y2="43143"/>
                        <a14:foregroundMark x1="74488" y1="39143" x2="74488" y2="39143"/>
                        <a14:foregroundMark x1="30079" y1="36857" x2="30079" y2="36857"/>
                        <a14:foregroundMark x1="34488" y1="37714" x2="34488" y2="37714"/>
                        <a14:foregroundMark x1="33858" y1="44857" x2="33858" y2="44857"/>
                        <a14:foregroundMark x1="67874" y1="37143" x2="67874" y2="37143"/>
                      </a14:backgroundRemoval>
                    </a14:imgEffect>
                  </a14:imgLayer>
                </a14:imgProps>
              </a:ext>
            </a:extLst>
          </a:blip>
          <a:srcRect l="23975" t="14399" r="22387"/>
          <a:stretch/>
        </p:blipFill>
        <p:spPr>
          <a:xfrm>
            <a:off x="3782862" y="1914660"/>
            <a:ext cx="4446739" cy="391146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8" name="TextBox 7"/>
          <p:cNvSpPr txBox="1"/>
          <p:nvPr/>
        </p:nvSpPr>
        <p:spPr>
          <a:xfrm>
            <a:off x="1829548" y="3699103"/>
            <a:ext cx="29803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구인하고자 하는 사람과</a:t>
            </a:r>
            <a:endParaRPr lang="en-US" altLang="ko-KR" b="1" dirty="0" smtClean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ko-KR" altLang="en-US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구직하고자 하는 사람에게</a:t>
            </a:r>
            <a:endParaRPr lang="en-US" altLang="ko-KR" b="1" dirty="0" smtClean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ko-KR" altLang="en-US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간단하고 직관적인 기능으로</a:t>
            </a:r>
            <a:endParaRPr lang="en-US" altLang="ko-KR" b="1" dirty="0" smtClean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r>
              <a:rPr lang="ko-KR" altLang="en-US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구현된 </a:t>
            </a:r>
            <a:r>
              <a:rPr lang="ko-KR" altLang="en-US" b="1" dirty="0" err="1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웹페이지</a:t>
            </a:r>
            <a:r>
              <a:rPr lang="ko-KR" altLang="en-US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 기능 구현</a:t>
            </a:r>
            <a:endParaRPr lang="ko-KR" altLang="en-US" b="1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44243" y="3825789"/>
            <a:ext cx="23775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서로의</a:t>
            </a:r>
            <a:endParaRPr lang="en-US" altLang="ko-KR" b="1" dirty="0" smtClean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algn="ctr"/>
            <a:r>
              <a:rPr lang="ko-KR" altLang="en-US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시간과 돈을 절약하는 </a:t>
            </a:r>
            <a:endParaRPr lang="en-US" altLang="ko-KR" b="1" dirty="0" smtClean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  <a:p>
            <a:pPr algn="ctr"/>
            <a:r>
              <a:rPr lang="ko-KR" altLang="en-US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효과 창출</a:t>
            </a:r>
            <a:endParaRPr lang="ko-KR" altLang="en-US" b="1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96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63464" y="413359"/>
            <a:ext cx="11298476" cy="607512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88723" y="588723"/>
            <a:ext cx="11022904" cy="574944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6827426" y="4512415"/>
            <a:ext cx="47500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4000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2. </a:t>
            </a:r>
            <a:r>
              <a:rPr lang="ko-KR" altLang="en-US" sz="4000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개발 기술과 구성</a:t>
            </a:r>
            <a:endParaRPr lang="ko-KR" altLang="en-US" sz="4000" b="1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4002786" y="5158208"/>
            <a:ext cx="7200000" cy="1787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51669" y="676405"/>
            <a:ext cx="21996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INDEX</a:t>
            </a:r>
            <a:endParaRPr lang="ko-KR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139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도넛 7"/>
          <p:cNvSpPr/>
          <p:nvPr/>
        </p:nvSpPr>
        <p:spPr>
          <a:xfrm>
            <a:off x="3219150" y="1390744"/>
            <a:ext cx="5327263" cy="4969743"/>
          </a:xfrm>
          <a:prstGeom prst="donut">
            <a:avLst>
              <a:gd name="adj" fmla="val 5194"/>
            </a:avLst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18" t="10545" r="31864" b="5779"/>
          <a:stretch/>
        </p:blipFill>
        <p:spPr>
          <a:xfrm>
            <a:off x="4881706" y="2502362"/>
            <a:ext cx="1665504" cy="183583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2931090" cy="9483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0" y="948391"/>
            <a:ext cx="10835014" cy="17878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654177" y="258383"/>
            <a:ext cx="35814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4000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2-1. </a:t>
            </a:r>
            <a:r>
              <a:rPr lang="ko-KR" altLang="en-US" sz="4000" b="1" dirty="0" smtClean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개발 기술</a:t>
            </a:r>
            <a:endParaRPr lang="ko-KR" altLang="en-US" sz="4000" b="1" dirty="0">
              <a:latin typeface="레시피코리아 Medium" panose="02020603020101020101" pitchFamily="18" charset="-127"/>
              <a:ea typeface="레시피코리아 Medium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30" b="20430"/>
          <a:stretch/>
        </p:blipFill>
        <p:spPr>
          <a:xfrm>
            <a:off x="1465545" y="3121219"/>
            <a:ext cx="2333625" cy="98955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47" b="16505"/>
          <a:stretch/>
        </p:blipFill>
        <p:spPr>
          <a:xfrm>
            <a:off x="2853361" y="1422128"/>
            <a:ext cx="1573524" cy="111481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225" y="1448695"/>
            <a:ext cx="1684751" cy="16847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6" t="10136" r="25343" b="10101"/>
          <a:stretch/>
        </p:blipFill>
        <p:spPr>
          <a:xfrm>
            <a:off x="3219150" y="5411198"/>
            <a:ext cx="1662556" cy="96413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502" y="5517803"/>
            <a:ext cx="1054759" cy="116923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854" y="4223222"/>
            <a:ext cx="1983892" cy="74375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261" y="4411176"/>
            <a:ext cx="2084964" cy="843378"/>
          </a:xfrm>
          <a:prstGeom prst="rect">
            <a:avLst/>
          </a:prstGeom>
        </p:spPr>
      </p:pic>
      <p:sp>
        <p:nvSpPr>
          <p:cNvPr id="6" name="AutoShape 4" descr="Monday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이등변 삼각형 8"/>
          <p:cNvSpPr/>
          <p:nvPr/>
        </p:nvSpPr>
        <p:spPr>
          <a:xfrm rot="10306303">
            <a:off x="7988905" y="3621809"/>
            <a:ext cx="929905" cy="515719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/>
          <p:cNvSpPr/>
          <p:nvPr/>
        </p:nvSpPr>
        <p:spPr>
          <a:xfrm rot="20818220">
            <a:off x="3074359" y="4514247"/>
            <a:ext cx="929905" cy="515721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/>
          <p:cNvSpPr/>
          <p:nvPr/>
        </p:nvSpPr>
        <p:spPr>
          <a:xfrm rot="5400000">
            <a:off x="5406060" y="1258179"/>
            <a:ext cx="913155" cy="525181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18" t="10545" r="31864" b="5779"/>
          <a:stretch/>
        </p:blipFill>
        <p:spPr>
          <a:xfrm>
            <a:off x="5029885" y="2432706"/>
            <a:ext cx="1665504" cy="183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4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1784" y="0"/>
            <a:ext cx="2931090" cy="9483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0" y="948391"/>
            <a:ext cx="10835014" cy="17878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641652" y="258383"/>
            <a:ext cx="35814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4000" b="1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2-1. </a:t>
            </a:r>
            <a:r>
              <a:rPr lang="ko-KR" altLang="en-US" sz="4000" b="1" dirty="0">
                <a:latin typeface="레시피코리아 Medium" panose="02020603020101020101" pitchFamily="18" charset="-127"/>
                <a:ea typeface="레시피코리아 Medium" panose="02020603020101020101" pitchFamily="18" charset="-127"/>
              </a:rPr>
              <a:t>개발 기술</a:t>
            </a:r>
          </a:p>
        </p:txBody>
      </p:sp>
      <p:pic>
        <p:nvPicPr>
          <p:cNvPr id="19" name="Picture 6" descr="Monday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246" y="1677893"/>
            <a:ext cx="2207491" cy="152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Oven 웹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138" y="136471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825" y="3981923"/>
            <a:ext cx="2466514" cy="628961"/>
          </a:xfrm>
          <a:prstGeom prst="rect">
            <a:avLst/>
          </a:prstGeom>
        </p:spPr>
      </p:pic>
      <p:pic>
        <p:nvPicPr>
          <p:cNvPr id="8" name="Picture 4" descr="https://github.githubassets.com/images/modules/open_graph/github-mar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39" y="1690687"/>
            <a:ext cx="2826586" cy="146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부트스트랩 로고 이미지 검색결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580" y="3419207"/>
            <a:ext cx="2826586" cy="146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5069" y="4162218"/>
            <a:ext cx="2143125" cy="2143125"/>
          </a:xfrm>
          <a:prstGeom prst="rect">
            <a:avLst/>
          </a:prstGeom>
        </p:spPr>
      </p:pic>
      <p:pic>
        <p:nvPicPr>
          <p:cNvPr id="11" name="Picture 14" descr="leaflet api 이미지 검색결과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097" y="4790868"/>
            <a:ext cx="571500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9"/>
          <a:srcRect l="10171" t="13688" r="9589" b="10285"/>
          <a:stretch/>
        </p:blipFill>
        <p:spPr>
          <a:xfrm>
            <a:off x="3989825" y="1364714"/>
            <a:ext cx="6517958" cy="4940629"/>
          </a:xfrm>
          <a:prstGeom prst="rect">
            <a:avLst/>
          </a:prstGeom>
        </p:spPr>
      </p:pic>
      <p:sp>
        <p:nvSpPr>
          <p:cNvPr id="3" name="오른쪽 화살표 2"/>
          <p:cNvSpPr/>
          <p:nvPr/>
        </p:nvSpPr>
        <p:spPr>
          <a:xfrm>
            <a:off x="3032934" y="2132420"/>
            <a:ext cx="1208442" cy="7390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53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</TotalTime>
  <Words>506</Words>
  <Application>Microsoft Office PowerPoint</Application>
  <PresentationFormat>와이드스크린</PresentationFormat>
  <Paragraphs>148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HY궁서B</vt:lpstr>
      <vt:lpstr>HY엽서M</vt:lpstr>
      <vt:lpstr>레시피코리아 Medium</vt:lpstr>
      <vt:lpstr>맑은 고딕</vt:lpstr>
      <vt:lpstr>휴먼모음T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student</dc:creator>
  <cp:lastModifiedBy>student</cp:lastModifiedBy>
  <cp:revision>36</cp:revision>
  <dcterms:created xsi:type="dcterms:W3CDTF">2020-02-18T10:09:36Z</dcterms:created>
  <dcterms:modified xsi:type="dcterms:W3CDTF">2020-03-19T07:27:13Z</dcterms:modified>
</cp:coreProperties>
</file>